
<file path=[Content_Types].xml><?xml version="1.0" encoding="utf-8"?>
<Types xmlns="http://schemas.openxmlformats.org/package/2006/content-types">
  <Default Extension="bin" ContentType="application/vnd.ms-office.activeX"/>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ctiveX/activeX1.xml" ContentType="application/vnd.ms-office.activeX+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1"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33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DFEA83-B809-4F24-95F5-D994F01BEFB2}" type="datetimeFigureOut">
              <a:rPr lang="es-CO" smtClean="0"/>
              <a:t>21/09/2013</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EB80BB-6E87-4043-A66F-5B128E478A23}" type="slidenum">
              <a:rPr lang="es-CO" smtClean="0"/>
              <a:t>‹Nº›</a:t>
            </a:fld>
            <a:endParaRPr lang="es-CO"/>
          </a:p>
        </p:txBody>
      </p:sp>
    </p:spTree>
    <p:extLst>
      <p:ext uri="{BB962C8B-B14F-4D97-AF65-F5344CB8AC3E}">
        <p14:creationId xmlns:p14="http://schemas.microsoft.com/office/powerpoint/2010/main" val="3165459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3251972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1027262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179329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682364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605590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169490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1473908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2492407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60233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1102893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D7E91E7-A36E-42B4-8FEE-414C11BDE83B}" type="datetimeFigureOut">
              <a:rPr lang="es-CO" smtClean="0"/>
              <a:t>21/09/2013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F34DEC8-F664-4DA4-9D5D-E3419F5B3AA7}" type="slidenum">
              <a:rPr lang="es-CO" smtClean="0"/>
              <a:t>‹Nº›</a:t>
            </a:fld>
            <a:endParaRPr lang="es-CO"/>
          </a:p>
        </p:txBody>
      </p:sp>
    </p:spTree>
    <p:extLst>
      <p:ext uri="{BB962C8B-B14F-4D97-AF65-F5344CB8AC3E}">
        <p14:creationId xmlns:p14="http://schemas.microsoft.com/office/powerpoint/2010/main" val="3081017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E91E7-A36E-42B4-8FEE-414C11BDE83B}" type="datetimeFigureOut">
              <a:rPr lang="es-CO" smtClean="0"/>
              <a:t>21/09/2013</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34DEC8-F664-4DA4-9D5D-E3419F5B3AA7}" type="slidenum">
              <a:rPr lang="es-CO" smtClean="0"/>
              <a:t>‹Nº›</a:t>
            </a:fld>
            <a:endParaRPr lang="es-CO"/>
          </a:p>
        </p:txBody>
      </p:sp>
    </p:spTree>
    <p:extLst>
      <p:ext uri="{BB962C8B-B14F-4D97-AF65-F5344CB8AC3E}">
        <p14:creationId xmlns:p14="http://schemas.microsoft.com/office/powerpoint/2010/main" val="1008715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control" Target="../activeX/activeX1.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cde.peru21.pe/ima/0/0/0/6/2/6213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179512" y="188640"/>
            <a:ext cx="5671745"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prst="coolSlant"/>
              <a:contourClr>
                <a:schemeClr val="bg2"/>
              </a:contourClr>
            </a:sp3d>
          </a:bodyPr>
          <a:lstStyle/>
          <a:p>
            <a:pPr algn="ctr"/>
            <a:r>
              <a:rPr lang="es-ES" sz="5400" b="1" dirty="0" smtClean="0">
                <a:ln w="50800"/>
                <a:solidFill>
                  <a:schemeClr val="bg1"/>
                </a:solidFill>
                <a:effectLst>
                  <a:glow rad="228600">
                    <a:schemeClr val="accent1">
                      <a:satMod val="175000"/>
                      <a:alpha val="40000"/>
                    </a:schemeClr>
                  </a:glow>
                </a:effectLst>
                <a:latin typeface="Castellar" pitchFamily="18" charset="0"/>
              </a:rPr>
              <a:t>LAS GALAXIAS</a:t>
            </a:r>
            <a:endParaRPr lang="es-ES" sz="5400" b="1" cap="none" spc="0" dirty="0">
              <a:ln w="50800"/>
              <a:solidFill>
                <a:schemeClr val="bg1"/>
              </a:solidFill>
              <a:effectLst>
                <a:glow rad="228600">
                  <a:schemeClr val="accent1">
                    <a:satMod val="175000"/>
                    <a:alpha val="40000"/>
                  </a:schemeClr>
                </a:glow>
              </a:effectLst>
              <a:latin typeface="Castellar" pitchFamily="18" charset="0"/>
            </a:endParaRPr>
          </a:p>
        </p:txBody>
      </p:sp>
      <p:sp>
        <p:nvSpPr>
          <p:cNvPr id="5" name="4 CuadroTexto"/>
          <p:cNvSpPr txBox="1"/>
          <p:nvPr/>
        </p:nvSpPr>
        <p:spPr>
          <a:xfrm>
            <a:off x="179512" y="1556792"/>
            <a:ext cx="7272808" cy="2954655"/>
          </a:xfrm>
          <a:prstGeom prst="rect">
            <a:avLst/>
          </a:prstGeom>
          <a:noFill/>
        </p:spPr>
        <p:txBody>
          <a:bodyPr wrap="square" rtlCol="0">
            <a:spAutoFit/>
            <a:scene3d>
              <a:camera prst="orthographicFront"/>
              <a:lightRig rig="threePt" dir="t"/>
            </a:scene3d>
            <a:sp3d extrusionH="57150">
              <a:bevelT w="82550" h="38100" prst="coolSlant"/>
            </a:sp3d>
          </a:bodyPr>
          <a:lstStyle/>
          <a:p>
            <a:pPr marL="342900" indent="-342900">
              <a:buAutoNum type="arabicPeriod"/>
            </a:pPr>
            <a:r>
              <a:rPr lang="es-CO" sz="2400" dirty="0" smtClean="0">
                <a:solidFill>
                  <a:schemeClr val="bg1"/>
                </a:solidFill>
                <a:effectLst>
                  <a:glow rad="228600">
                    <a:schemeClr val="accent6">
                      <a:satMod val="175000"/>
                      <a:alpha val="40000"/>
                    </a:schemeClr>
                  </a:glow>
                  <a:outerShdw blurRad="50800" dist="38100" dir="10800000" algn="r" rotWithShape="0">
                    <a:prstClr val="black">
                      <a:alpha val="40000"/>
                    </a:prstClr>
                  </a:outerShdw>
                </a:effectLst>
                <a:latin typeface="Copperplate Gothic Bold" pitchFamily="34" charset="0"/>
              </a:rPr>
              <a:t> Introducción,  definición  e  historia.</a:t>
            </a:r>
          </a:p>
          <a:p>
            <a:endParaRPr lang="es-CO" sz="2400" dirty="0" smtClean="0">
              <a:solidFill>
                <a:schemeClr val="bg1"/>
              </a:solidFill>
              <a:effectLst>
                <a:glow rad="228600">
                  <a:schemeClr val="accent6">
                    <a:satMod val="175000"/>
                    <a:alpha val="40000"/>
                  </a:schemeClr>
                </a:glow>
                <a:outerShdw blurRad="50800" dist="38100" dir="10800000" algn="r" rotWithShape="0">
                  <a:prstClr val="black">
                    <a:alpha val="40000"/>
                  </a:prstClr>
                </a:outerShdw>
              </a:effectLst>
              <a:latin typeface="Copperplate Gothic Bold" pitchFamily="34" charset="0"/>
            </a:endParaRPr>
          </a:p>
          <a:p>
            <a:pPr marL="342900" indent="-342900">
              <a:buAutoNum type="arabicPeriod" startAt="2"/>
            </a:pPr>
            <a:r>
              <a:rPr lang="es-CO" sz="2400" dirty="0" smtClean="0">
                <a:solidFill>
                  <a:schemeClr val="bg1"/>
                </a:solidFill>
                <a:effectLst>
                  <a:glow rad="228600">
                    <a:schemeClr val="accent6">
                      <a:satMod val="175000"/>
                      <a:alpha val="40000"/>
                    </a:schemeClr>
                  </a:glow>
                  <a:outerShdw blurRad="50800" dist="38100" dir="10800000" algn="r" rotWithShape="0">
                    <a:prstClr val="black">
                      <a:alpha val="40000"/>
                    </a:prstClr>
                  </a:outerShdw>
                </a:effectLst>
                <a:latin typeface="Copperplate Gothic Bold" pitchFamily="34" charset="0"/>
              </a:rPr>
              <a:t> Acróstico  significante.</a:t>
            </a:r>
          </a:p>
          <a:p>
            <a:endParaRPr lang="es-CO" sz="2400" dirty="0" smtClean="0">
              <a:solidFill>
                <a:schemeClr val="bg1"/>
              </a:solidFill>
              <a:effectLst>
                <a:glow rad="228600">
                  <a:schemeClr val="accent6">
                    <a:satMod val="175000"/>
                    <a:alpha val="40000"/>
                  </a:schemeClr>
                </a:glow>
                <a:outerShdw blurRad="50800" dist="38100" dir="10800000" algn="r" rotWithShape="0">
                  <a:prstClr val="black">
                    <a:alpha val="40000"/>
                  </a:prstClr>
                </a:outerShdw>
              </a:effectLst>
              <a:latin typeface="Copperplate Gothic Bold" pitchFamily="34" charset="0"/>
            </a:endParaRPr>
          </a:p>
          <a:p>
            <a:pPr marL="342900" indent="-342900">
              <a:buAutoNum type="arabicPeriod" startAt="3"/>
            </a:pPr>
            <a:r>
              <a:rPr lang="es-CO" sz="2400" dirty="0" smtClean="0">
                <a:solidFill>
                  <a:schemeClr val="bg1"/>
                </a:solidFill>
                <a:effectLst>
                  <a:glow rad="228600">
                    <a:schemeClr val="accent6">
                      <a:satMod val="175000"/>
                      <a:alpha val="40000"/>
                    </a:schemeClr>
                  </a:glow>
                  <a:outerShdw blurRad="50800" dist="38100" dir="10800000" algn="r" rotWithShape="0">
                    <a:prstClr val="black">
                      <a:alpha val="40000"/>
                    </a:prstClr>
                  </a:outerShdw>
                </a:effectLst>
                <a:latin typeface="Copperplate Gothic Bold" pitchFamily="34" charset="0"/>
              </a:rPr>
              <a:t> Video  didáctico.</a:t>
            </a:r>
          </a:p>
          <a:p>
            <a:endParaRPr lang="es-CO" sz="2400" dirty="0" smtClean="0">
              <a:solidFill>
                <a:schemeClr val="bg1"/>
              </a:solidFill>
              <a:effectLst>
                <a:glow rad="228600">
                  <a:schemeClr val="accent6">
                    <a:satMod val="175000"/>
                    <a:alpha val="40000"/>
                  </a:schemeClr>
                </a:glow>
                <a:outerShdw blurRad="50800" dist="38100" dir="10800000" algn="r" rotWithShape="0">
                  <a:prstClr val="black">
                    <a:alpha val="40000"/>
                  </a:prstClr>
                </a:outerShdw>
              </a:effectLst>
              <a:latin typeface="Copperplate Gothic Bold" pitchFamily="34" charset="0"/>
            </a:endParaRPr>
          </a:p>
          <a:p>
            <a:r>
              <a:rPr lang="es-CO" sz="2400" dirty="0" smtClean="0">
                <a:solidFill>
                  <a:schemeClr val="bg1"/>
                </a:solidFill>
                <a:effectLst>
                  <a:glow rad="228600">
                    <a:schemeClr val="accent6">
                      <a:satMod val="175000"/>
                      <a:alpha val="40000"/>
                    </a:schemeClr>
                  </a:glow>
                  <a:outerShdw blurRad="50800" dist="38100" dir="10800000" algn="r" rotWithShape="0">
                    <a:prstClr val="black">
                      <a:alpha val="40000"/>
                    </a:prstClr>
                  </a:outerShdw>
                </a:effectLst>
                <a:latin typeface="Copperplate Gothic Bold" pitchFamily="34" charset="0"/>
              </a:rPr>
              <a:t>4.  Conclusión.</a:t>
            </a:r>
          </a:p>
          <a:p>
            <a:pPr marL="342900" indent="-342900">
              <a:buAutoNum type="arabicPeriod" startAt="2"/>
            </a:pPr>
            <a:endParaRPr lang="es-CO" dirty="0">
              <a:solidFill>
                <a:schemeClr val="bg1"/>
              </a:solidFill>
              <a:effectLst>
                <a:glow rad="228600">
                  <a:schemeClr val="accent6">
                    <a:satMod val="175000"/>
                    <a:alpha val="40000"/>
                  </a:schemeClr>
                </a:glow>
              </a:effectLst>
            </a:endParaRPr>
          </a:p>
        </p:txBody>
      </p:sp>
    </p:spTree>
    <p:extLst>
      <p:ext uri="{BB962C8B-B14F-4D97-AF65-F5344CB8AC3E}">
        <p14:creationId xmlns:p14="http://schemas.microsoft.com/office/powerpoint/2010/main" val="309441752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fonditos.com/includes/imagen.php?ruta=/wallpapers/1024x768/04459.jpg&amp;nombre=nueva_galaxia-1024x76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1 Rectángulo"/>
          <p:cNvSpPr/>
          <p:nvPr/>
        </p:nvSpPr>
        <p:spPr>
          <a:xfrm>
            <a:off x="467544" y="892023"/>
            <a:ext cx="7920880" cy="4647426"/>
          </a:xfrm>
          <a:prstGeom prst="rect">
            <a:avLst/>
          </a:prstGeom>
        </p:spPr>
        <p:txBody>
          <a:bodyPr wrap="square">
            <a:spAutoFit/>
          </a:bodyPr>
          <a:lstStyle/>
          <a:p>
            <a:pPr algn="just"/>
            <a:r>
              <a:rPr lang="es-CO" sz="3600" b="1" dirty="0" smtClean="0">
                <a:effectLst>
                  <a:glow rad="139700">
                    <a:schemeClr val="accent6">
                      <a:satMod val="175000"/>
                      <a:alpha val="40000"/>
                    </a:schemeClr>
                  </a:glow>
                </a:effectLst>
              </a:rPr>
              <a:t>Una galaxia</a:t>
            </a:r>
            <a:r>
              <a:rPr lang="es-CO" sz="3600" dirty="0" smtClean="0">
                <a:effectLst>
                  <a:glow rad="139700">
                    <a:schemeClr val="accent6">
                      <a:satMod val="175000"/>
                      <a:alpha val="40000"/>
                    </a:schemeClr>
                  </a:glow>
                </a:effectLst>
              </a:rPr>
              <a:t> </a:t>
            </a:r>
            <a:r>
              <a:rPr lang="es-CO" sz="1300" dirty="0" smtClean="0">
                <a:effectLst>
                  <a:glow rad="139700">
                    <a:schemeClr val="accent6">
                      <a:satMod val="175000"/>
                      <a:alpha val="40000"/>
                    </a:schemeClr>
                  </a:glow>
                </a:effectLst>
              </a:rPr>
              <a:t>es un conjunto de estrellas, nubes de gas, planetas, polvo cósmico, materia oscura y quizá energía oscura, unido gravitatoriamente. La cantidad de estrellas que forman una galaxia es incontable, desde las enanas, hasta las gigantes.  Formando parte de una galaxia existen subestructuras como las nebulosas, los cúmulos estelares y los sistemas estelares múltiples. </a:t>
            </a:r>
          </a:p>
          <a:p>
            <a:pPr algn="just"/>
            <a:r>
              <a:rPr lang="es-CO" sz="1300" dirty="0" smtClean="0">
                <a:effectLst>
                  <a:glow rad="139700">
                    <a:schemeClr val="accent6">
                      <a:satMod val="175000"/>
                      <a:alpha val="40000"/>
                    </a:schemeClr>
                  </a:glow>
                </a:effectLst>
              </a:rPr>
              <a:t>Históricamente, las galaxias han sido clasificadas de acuerdo a su forma aparente (morfología visual, como se la suele nombrar). Una forma común es la de galaxia elíptica que, como lo indica su nombre, tiene el perfil luminoso de una elipse. Las galaxias espirales tienen forma circular pero con estructura de brazos curvos envueltos en polvo. Galaxias inusuales se llaman galaxias irregulares y son, típicamente, el resultado de perturbaciones provocadas por la atracción gravitacional de galaxias vecinas. Estas interacciones entre galaxias vecinas, que pueden provocar la fusión de galaxias, pueden inducir el intenso nacimiento de estrellas. Finalmente, tenemos las galaxias pequeñas, que carecen de una estructura coherente y también se las llama galaxias irregulares.</a:t>
            </a:r>
          </a:p>
          <a:p>
            <a:pPr algn="just"/>
            <a:endParaRPr lang="es-CO" sz="1300" dirty="0" smtClean="0">
              <a:effectLst>
                <a:glow rad="139700">
                  <a:schemeClr val="accent6">
                    <a:satMod val="175000"/>
                    <a:alpha val="40000"/>
                  </a:schemeClr>
                </a:glow>
              </a:effectLst>
            </a:endParaRPr>
          </a:p>
          <a:p>
            <a:pPr algn="just"/>
            <a:r>
              <a:rPr lang="es-CO" sz="1300" dirty="0" smtClean="0">
                <a:effectLst>
                  <a:glow rad="139700">
                    <a:schemeClr val="accent6">
                      <a:satMod val="175000"/>
                      <a:alpha val="40000"/>
                    </a:schemeClr>
                  </a:glow>
                </a:effectLst>
              </a:rPr>
              <a:t>En 1611, Galileo Galilei usó un telescopio para estudiar la cinta lechosa en el cielo nocturno llamada Vía Láctea, y descubrió que está compuesta por una inmensa cantidad de pequeñas estrellas. En el año 1755, Immanuel Kant teorizó sobre la estructura y las agrupaciones de estrellas en el tratado </a:t>
            </a:r>
            <a:r>
              <a:rPr lang="es-CO" sz="1300" i="1" dirty="0" smtClean="0">
                <a:effectLst>
                  <a:glow rad="139700">
                    <a:schemeClr val="accent6">
                      <a:satMod val="175000"/>
                      <a:alpha val="40000"/>
                    </a:schemeClr>
                  </a:glow>
                </a:effectLst>
              </a:rPr>
              <a:t>Historia general de la naturaleza y teoría del cielo</a:t>
            </a:r>
            <a:r>
              <a:rPr lang="es-CO" sz="1300" dirty="0" smtClean="0">
                <a:effectLst>
                  <a:glow rad="139700">
                    <a:schemeClr val="accent6">
                      <a:satMod val="175000"/>
                      <a:alpha val="40000"/>
                    </a:schemeClr>
                  </a:glow>
                </a:effectLst>
              </a:rPr>
              <a:t>, basado en un trabajo previo de Thomas Wright. Kant afirmaba que la Vía Láctea era un sistema formado por miles de sistemas solares como el nuestro, agrupados en una estructura de orden superior, de características similares a las de los sistemas planetarios, sensiblemente plana, de forma elíptica, en movimiento de rotación alrededor de un centro y regidas por la misma mecánica celeste. También supuso que, por el punto de vista desde el que observamos la Vía Láctea y por la densidad de estrellas visibles que agrupa, nuestro sol se encuentra en su mismo plano y forma parte de ella.</a:t>
            </a:r>
            <a:endParaRPr lang="es-CO" sz="1300" dirty="0">
              <a:effectLst>
                <a:glow rad="139700">
                  <a:schemeClr val="accent6">
                    <a:satMod val="175000"/>
                    <a:alpha val="40000"/>
                  </a:schemeClr>
                </a:glow>
              </a:effectLst>
            </a:endParaRPr>
          </a:p>
        </p:txBody>
      </p:sp>
    </p:spTree>
    <p:extLst>
      <p:ext uri="{BB962C8B-B14F-4D97-AF65-F5344CB8AC3E}">
        <p14:creationId xmlns:p14="http://schemas.microsoft.com/office/powerpoint/2010/main" val="17958285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1.bp.blogspot.com/-6W1kv4W1KEA/Tv4aXHkQ6yI/AAAAAAAAByg/NvlQFW_SrCU/s400/via20lactea-jorge20cardena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4140968" y="497134"/>
            <a:ext cx="12961440" cy="5909310"/>
          </a:xfrm>
          <a:prstGeom prst="rect">
            <a:avLst/>
          </a:prstGeom>
          <a:noFill/>
        </p:spPr>
        <p:txBody>
          <a:bodyPr wrap="square" rtlCol="0">
            <a:spAutoFit/>
            <a:scene3d>
              <a:camera prst="orthographicFront"/>
              <a:lightRig rig="threePt" dir="t"/>
            </a:scene3d>
            <a:sp3d extrusionH="57150">
              <a:bevelT w="82550" h="38100" prst="coolSlant"/>
            </a:sp3d>
          </a:bodyPr>
          <a:lstStyle/>
          <a:p>
            <a:pPr algn="ctr"/>
            <a:r>
              <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rPr>
              <a:t>     G</a:t>
            </a:r>
            <a:r>
              <a:rPr lang="es-CO" sz="2000" b="1" dirty="0" smtClean="0">
                <a:effectLst>
                  <a:glow rad="101600">
                    <a:schemeClr val="accent5">
                      <a:satMod val="175000"/>
                      <a:alpha val="40000"/>
                    </a:schemeClr>
                  </a:glow>
                </a:effectLst>
                <a:latin typeface="Bodoni MT Black" pitchFamily="18" charset="0"/>
                <a:ea typeface="BatangChe" pitchFamily="49" charset="-127"/>
              </a:rPr>
              <a:t>randes como no podemos imaginar</a:t>
            </a:r>
            <a:endParaRPr lang="es-CO" sz="5400" b="1" dirty="0" smtClean="0">
              <a:effectLst>
                <a:glow rad="101600">
                  <a:schemeClr val="accent5">
                    <a:satMod val="175000"/>
                    <a:alpha val="40000"/>
                  </a:schemeClr>
                </a:glow>
              </a:effectLst>
              <a:latin typeface="Bodoni MT Black" pitchFamily="18" charset="0"/>
              <a:ea typeface="BatangChe" pitchFamily="49" charset="-127"/>
            </a:endParaRPr>
          </a:p>
          <a:p>
            <a:pPr algn="ctr"/>
            <a:r>
              <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rPr>
              <a:t>    A</a:t>
            </a:r>
            <a:r>
              <a:rPr lang="es-CO" sz="2000" b="1" dirty="0" smtClean="0">
                <a:effectLst>
                  <a:glow rad="101600">
                    <a:schemeClr val="accent5">
                      <a:satMod val="175000"/>
                      <a:alpha val="40000"/>
                    </a:schemeClr>
                  </a:glow>
                </a:effectLst>
                <a:latin typeface="Bodoni MT Black" pitchFamily="18" charset="0"/>
                <a:ea typeface="BatangChe" pitchFamily="49" charset="-127"/>
              </a:rPr>
              <a:t>rmando el rompecabezas cósmico</a:t>
            </a:r>
            <a:endPar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endParaRPr>
          </a:p>
          <a:p>
            <a:pPr algn="ctr"/>
            <a:r>
              <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rPr>
              <a:t>           L</a:t>
            </a:r>
            <a:r>
              <a:rPr lang="es-CO" sz="2000" b="1" dirty="0" smtClean="0">
                <a:effectLst>
                  <a:glow rad="101600">
                    <a:schemeClr val="accent5">
                      <a:satMod val="175000"/>
                      <a:alpha val="40000"/>
                    </a:schemeClr>
                  </a:glow>
                </a:effectLst>
                <a:latin typeface="Bodoni MT Black" pitchFamily="18" charset="0"/>
                <a:ea typeface="BatangChe" pitchFamily="49" charset="-127"/>
              </a:rPr>
              <a:t>ustrando la oscuridad del universo con su luz</a:t>
            </a:r>
            <a:endPar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endParaRPr>
          </a:p>
          <a:p>
            <a:pPr algn="ctr"/>
            <a:r>
              <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rPr>
              <a:t>            A</a:t>
            </a:r>
            <a:r>
              <a:rPr lang="es-CO" sz="2000" b="1" dirty="0" smtClean="0">
                <a:effectLst>
                  <a:glow rad="101600">
                    <a:schemeClr val="accent5">
                      <a:satMod val="175000"/>
                      <a:alpha val="40000"/>
                    </a:schemeClr>
                  </a:glow>
                </a:effectLst>
                <a:latin typeface="Bodoni MT Black" pitchFamily="18" charset="0"/>
                <a:ea typeface="BatangChe" pitchFamily="49" charset="-127"/>
              </a:rPr>
              <a:t>travesando las barreras del tiempo y el espacio</a:t>
            </a:r>
            <a:endPar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endParaRPr>
          </a:p>
          <a:p>
            <a:pPr algn="ctr"/>
            <a:r>
              <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rPr>
              <a:t>        X</a:t>
            </a:r>
            <a:r>
              <a:rPr lang="es-CO" sz="2000" b="1" dirty="0" smtClean="0">
                <a:effectLst>
                  <a:glow rad="101600">
                    <a:schemeClr val="accent5">
                      <a:satMod val="175000"/>
                      <a:alpha val="40000"/>
                    </a:schemeClr>
                  </a:glow>
                </a:effectLst>
                <a:latin typeface="Bodoni MT Black" pitchFamily="18" charset="0"/>
                <a:ea typeface="BatangChe" pitchFamily="49" charset="-127"/>
              </a:rPr>
              <a:t>ilógrafos que tallan la madera del vacío</a:t>
            </a:r>
          </a:p>
          <a:p>
            <a:pPr algn="ctr"/>
            <a:r>
              <a:rPr lang="es-CO" sz="5400" b="1" dirty="0" err="1"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rPr>
              <a:t>I</a:t>
            </a:r>
            <a:r>
              <a:rPr lang="es-CO" sz="2000" b="1" dirty="0" err="1" smtClean="0">
                <a:effectLst>
                  <a:glow rad="101600">
                    <a:schemeClr val="accent5">
                      <a:satMod val="175000"/>
                      <a:alpha val="40000"/>
                    </a:schemeClr>
                  </a:glow>
                </a:effectLst>
                <a:latin typeface="Bodoni MT Black" pitchFamily="18" charset="0"/>
                <a:ea typeface="BatangChe" pitchFamily="49" charset="-127"/>
              </a:rPr>
              <a:t>inexplicables</a:t>
            </a:r>
            <a:r>
              <a:rPr lang="es-CO" sz="2000" b="1" dirty="0" smtClean="0">
                <a:effectLst>
                  <a:glow rad="101600">
                    <a:schemeClr val="accent5">
                      <a:satMod val="175000"/>
                      <a:alpha val="40000"/>
                    </a:schemeClr>
                  </a:glow>
                </a:effectLst>
                <a:latin typeface="Bodoni MT Black" pitchFamily="18" charset="0"/>
                <a:ea typeface="BatangChe" pitchFamily="49" charset="-127"/>
              </a:rPr>
              <a:t> tus misterios</a:t>
            </a:r>
            <a:endPar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endParaRPr>
          </a:p>
          <a:p>
            <a:pPr algn="ctr"/>
            <a:r>
              <a:rPr lang="es-CO" sz="5400" b="1" dirty="0" smtClean="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rPr>
              <a:t>                 A</a:t>
            </a:r>
            <a:r>
              <a:rPr lang="es-CO" sz="2000" b="1" dirty="0" smtClean="0">
                <a:effectLst>
                  <a:glow rad="101600">
                    <a:schemeClr val="accent5">
                      <a:satMod val="175000"/>
                      <a:alpha val="40000"/>
                    </a:schemeClr>
                  </a:glow>
                </a:effectLst>
                <a:latin typeface="Bodoni MT Black" pitchFamily="18" charset="0"/>
                <a:ea typeface="BatangChe" pitchFamily="49" charset="-127"/>
              </a:rPr>
              <a:t>glomerados estelares que contienen todo lo que es y será.</a:t>
            </a:r>
            <a:endParaRPr lang="es-CO" sz="5400" b="1" dirty="0">
              <a:effectLst>
                <a:glow rad="101600">
                  <a:schemeClr val="accent5">
                    <a:satMod val="175000"/>
                    <a:alpha val="40000"/>
                  </a:schemeClr>
                </a:glow>
                <a:outerShdw blurRad="50800" dist="38100" dir="10800000" algn="r" rotWithShape="0">
                  <a:prstClr val="black">
                    <a:alpha val="40000"/>
                  </a:prstClr>
                </a:outerShdw>
              </a:effectLst>
              <a:latin typeface="Bodoni MT Black" pitchFamily="18" charset="0"/>
              <a:ea typeface="BatangChe" pitchFamily="49" charset="-127"/>
            </a:endParaRPr>
          </a:p>
        </p:txBody>
      </p:sp>
    </p:spTree>
    <p:extLst>
      <p:ext uri="{BB962C8B-B14F-4D97-AF65-F5344CB8AC3E}">
        <p14:creationId xmlns:p14="http://schemas.microsoft.com/office/powerpoint/2010/main" val="3598024187"/>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ontrols>
      <mc:AlternateContent xmlns:mc="http://schemas.openxmlformats.org/markup-compatibility/2006">
        <mc:Choice xmlns:v="urn:schemas-microsoft-com:vml" Requires="v">
          <p:control spid="1029" name="ShockwaveFlash1" r:id="rId2" imgW="8640381" imgH="4219048"/>
        </mc:Choice>
        <mc:Fallback>
          <p:control name="ShockwaveFlash1" r:id="rId2" imgW="8640381" imgH="4219048">
            <p:pic>
              <p:nvPicPr>
                <p:cNvPr id="0" name="ShockwaveFlash1"/>
                <p:cNvPicPr preferRelativeResize="0">
                  <a:picLocks noChangeArrowheads="1" noChangeShapeType="1"/>
                </p:cNvPicPr>
                <p:nvPr/>
              </p:nvPicPr>
              <p:blipFill>
                <a:blip r:embed="rId4">
                  <a:extLst>
                    <a:ext uri="{28A0092B-C50C-407E-A947-70E740481C1C}">
                      <a14:useLocalDpi xmlns:a14="http://schemas.microsoft.com/office/drawing/2010/main" val="0"/>
                    </a:ext>
                  </a:extLst>
                </a:blip>
                <a:srcRect/>
                <a:stretch>
                  <a:fillRect/>
                </a:stretch>
              </p:blipFill>
              <p:spPr bwMode="auto">
                <a:xfrm>
                  <a:off x="250825" y="1052513"/>
                  <a:ext cx="8640763" cy="4219575"/>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261076178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2.bp.blogspot.com/_xBXZbW6ivIs/TIveLsxmfeI/AAAAAAAAF-Q/okv6EZa6Ci8/s1600/corriente_estelar_lomber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300686" y="260647"/>
            <a:ext cx="4259499" cy="1015663"/>
          </a:xfrm>
          <a:prstGeom prst="rect">
            <a:avLst/>
          </a:prstGeom>
          <a:noFill/>
        </p:spPr>
        <p:txBody>
          <a:bodyPr wrap="none" rtlCol="0">
            <a:spAutoFit/>
          </a:bodyPr>
          <a:lstStyle/>
          <a:p>
            <a:r>
              <a:rPr lang="es-CO" sz="6000" b="1" dirty="0" smtClean="0">
                <a:solidFill>
                  <a:schemeClr val="bg1"/>
                </a:solidFill>
                <a:effectLst>
                  <a:glow rad="101600">
                    <a:schemeClr val="bg1">
                      <a:alpha val="60000"/>
                    </a:schemeClr>
                  </a:glow>
                </a:effectLst>
                <a:latin typeface="Bradley Hand ITC" pitchFamily="66" charset="0"/>
              </a:rPr>
              <a:t>conclusiones</a:t>
            </a:r>
            <a:endParaRPr lang="es-CO" sz="6000" b="1" dirty="0">
              <a:solidFill>
                <a:schemeClr val="bg1"/>
              </a:solidFill>
              <a:effectLst>
                <a:glow rad="101600">
                  <a:schemeClr val="bg1">
                    <a:alpha val="60000"/>
                  </a:schemeClr>
                </a:glow>
              </a:effectLst>
              <a:latin typeface="Bradley Hand ITC" pitchFamily="66" charset="0"/>
            </a:endParaRPr>
          </a:p>
        </p:txBody>
      </p:sp>
      <p:sp>
        <p:nvSpPr>
          <p:cNvPr id="3" name="2 CuadroTexto"/>
          <p:cNvSpPr txBox="1"/>
          <p:nvPr/>
        </p:nvSpPr>
        <p:spPr>
          <a:xfrm>
            <a:off x="534167" y="1700808"/>
            <a:ext cx="7704856" cy="2031325"/>
          </a:xfrm>
          <a:prstGeom prst="rect">
            <a:avLst/>
          </a:prstGeom>
          <a:noFill/>
          <a:effectLst>
            <a:glow rad="228600">
              <a:schemeClr val="accent1">
                <a:satMod val="175000"/>
                <a:alpha val="40000"/>
              </a:schemeClr>
            </a:glow>
          </a:effectLst>
        </p:spPr>
        <p:txBody>
          <a:bodyPr wrap="square" rtlCol="0">
            <a:spAutoFit/>
          </a:bodyPr>
          <a:lstStyle/>
          <a:p>
            <a:pPr algn="just"/>
            <a:r>
              <a:rPr lang="es-CO" dirty="0" smtClean="0">
                <a:solidFill>
                  <a:schemeClr val="bg1"/>
                </a:solidFill>
                <a:effectLst>
                  <a:glow rad="228600">
                    <a:schemeClr val="accent1">
                      <a:satMod val="175000"/>
                      <a:alpha val="40000"/>
                    </a:schemeClr>
                  </a:glow>
                </a:effectLst>
              </a:rPr>
              <a:t>Sea desde la ciencia o desde el misticismo las galaxias son el componente mayor del universo, lo contienen todo son los guardianes del cosmos y por ende de toda la vida que pueda residir en el universo, los misterios que resguardan son infinitos pero al mismo tiempo son la puerta hacia la evolución. Existe un numero infinito de galaxias de todos los tamaños, formas y composiciones, y aunque nuestro deseo es alcanzarlas aun ni siquiera contemplamos la grandeza de la galaxia en la que nosotros residimos.</a:t>
            </a:r>
            <a:endParaRPr lang="es-CO" dirty="0">
              <a:solidFill>
                <a:schemeClr val="bg1"/>
              </a:solidFill>
              <a:effectLst>
                <a:glow rad="228600">
                  <a:schemeClr val="accent1">
                    <a:satMod val="175000"/>
                    <a:alpha val="40000"/>
                  </a:schemeClr>
                </a:glow>
              </a:effectLst>
            </a:endParaRPr>
          </a:p>
        </p:txBody>
      </p:sp>
    </p:spTree>
    <p:extLst>
      <p:ext uri="{BB962C8B-B14F-4D97-AF65-F5344CB8AC3E}">
        <p14:creationId xmlns:p14="http://schemas.microsoft.com/office/powerpoint/2010/main" val="428968533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167</Words>
  <Application>Microsoft Office PowerPoint</Application>
  <PresentationFormat>Presentación en pantalla (4:3)</PresentationFormat>
  <Paragraphs>21</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Presentación de PowerPoint</vt:lpstr>
      <vt:lpstr>Presentación de PowerPoint</vt:lpstr>
      <vt:lpstr>Presentación de PowerPoint</vt:lpstr>
      <vt:lpstr>Presentación de PowerPoint</vt:lpstr>
      <vt:lpstr>Presentación de PowerPoint</vt:lpstr>
    </vt:vector>
  </TitlesOfParts>
  <Company>Luffi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Luffi</dc:creator>
  <cp:lastModifiedBy>505-14</cp:lastModifiedBy>
  <cp:revision>16</cp:revision>
  <dcterms:created xsi:type="dcterms:W3CDTF">2013-09-20T01:13:28Z</dcterms:created>
  <dcterms:modified xsi:type="dcterms:W3CDTF">2013-09-21T13:07:24Z</dcterms:modified>
</cp:coreProperties>
</file>